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86" r:id="rId5"/>
    <p:sldId id="274" r:id="rId6"/>
    <p:sldId id="265" r:id="rId7"/>
    <p:sldId id="273" r:id="rId8"/>
    <p:sldId id="257" r:id="rId9"/>
    <p:sldId id="275" r:id="rId10"/>
    <p:sldId id="276" r:id="rId11"/>
    <p:sldId id="258" r:id="rId12"/>
    <p:sldId id="259" r:id="rId13"/>
    <p:sldId id="277" r:id="rId14"/>
    <p:sldId id="278" r:id="rId15"/>
    <p:sldId id="260" r:id="rId16"/>
    <p:sldId id="261" r:id="rId17"/>
    <p:sldId id="266" r:id="rId18"/>
    <p:sldId id="280" r:id="rId19"/>
    <p:sldId id="281" r:id="rId20"/>
    <p:sldId id="279" r:id="rId21"/>
    <p:sldId id="267" r:id="rId22"/>
    <p:sldId id="282" r:id="rId23"/>
    <p:sldId id="268" r:id="rId24"/>
    <p:sldId id="283" r:id="rId25"/>
    <p:sldId id="284" r:id="rId26"/>
    <p:sldId id="262" r:id="rId27"/>
    <p:sldId id="285" r:id="rId28"/>
    <p:sldId id="269" r:id="rId29"/>
    <p:sldId id="270" r:id="rId30"/>
    <p:sldId id="263" r:id="rId31"/>
    <p:sldId id="26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4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4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0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3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3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3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07E7-4DC0-FD4F-A037-AFFF6D5DF9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EB250-8CFB-0B4E-A957-C0D21651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wLYGTS_3EI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1041400"/>
            <a:ext cx="9144000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III.  Immune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18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295234" y="274638"/>
            <a:ext cx="11681209" cy="6424215"/>
          </a:xfrm>
        </p:spPr>
      </p:pic>
    </p:spTree>
    <p:extLst>
      <p:ext uri="{BB962C8B-B14F-4D97-AF65-F5344CB8AC3E}">
        <p14:creationId xmlns:p14="http://schemas.microsoft.com/office/powerpoint/2010/main" val="70369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B.  What can weaken Immune System?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Lack of sleep</a:t>
            </a:r>
          </a:p>
          <a:p>
            <a:pPr marL="514350" indent="-514350">
              <a:buAutoNum type="arabicPeriod"/>
            </a:pPr>
            <a:r>
              <a:rPr lang="en-US" dirty="0" smtClean="0"/>
              <a:t>Stress</a:t>
            </a:r>
          </a:p>
          <a:p>
            <a:pPr marL="514350" indent="-514350">
              <a:buAutoNum type="arabicPeriod"/>
            </a:pPr>
            <a:r>
              <a:rPr lang="en-US" dirty="0" smtClean="0"/>
              <a:t>Lack of correct vitamins</a:t>
            </a:r>
          </a:p>
          <a:p>
            <a:pPr marL="514350" indent="-514350">
              <a:buAutoNum type="arabicPeriod"/>
            </a:pPr>
            <a:r>
              <a:rPr lang="en-US" dirty="0" smtClean="0"/>
              <a:t>Chemo or other treatments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1280025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40" y="3604124"/>
            <a:ext cx="4324460" cy="3233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097" y="3225731"/>
            <a:ext cx="2227326" cy="1671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1889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7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C. 2 Types of Diseases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1. </a:t>
            </a:r>
            <a:r>
              <a:rPr lang="en-US" b="1" u="sng" dirty="0" smtClean="0"/>
              <a:t>Noninfectious Disease</a:t>
            </a:r>
          </a:p>
          <a:p>
            <a:pPr marL="457200" lvl="1" indent="0">
              <a:buNone/>
            </a:pPr>
            <a:r>
              <a:rPr lang="en-US" dirty="0" err="1" smtClean="0"/>
              <a:t>Noncommunicable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Noncontagious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Not transmitter person to person</a:t>
            </a:r>
          </a:p>
          <a:p>
            <a:pPr lvl="1"/>
            <a:r>
              <a:rPr lang="en-US" dirty="0" smtClean="0"/>
              <a:t>Caused by genetics of lifestyle choices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Most cancers, heart disease, hemophilia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2. Infectious Disease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Communicable</a:t>
            </a:r>
          </a:p>
          <a:p>
            <a:pPr marL="0" indent="0">
              <a:buNone/>
            </a:pPr>
            <a:r>
              <a:rPr lang="en-US" dirty="0" smtClean="0"/>
              <a:t>	Contagious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Caused by germs</a:t>
            </a:r>
          </a:p>
          <a:p>
            <a:pPr>
              <a:buFontTx/>
              <a:buChar char="-"/>
            </a:pPr>
            <a:r>
              <a:rPr lang="en-US" dirty="0" smtClean="0"/>
              <a:t>Transmitted person to person.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Flue, HIV, cold, </a:t>
            </a:r>
            <a:r>
              <a:rPr lang="en-US" dirty="0" err="1" smtClean="0"/>
              <a:t>Hep</a:t>
            </a:r>
            <a:r>
              <a:rPr lang="en-US" dirty="0" smtClean="0"/>
              <a:t>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1731" b="-51731"/>
          <a:stretch>
            <a:fillRect/>
          </a:stretch>
        </p:blipFill>
        <p:spPr>
          <a:xfrm>
            <a:off x="0" y="-1228569"/>
            <a:ext cx="9144000" cy="102474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6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9616" b="-49616"/>
          <a:stretch>
            <a:fillRect/>
          </a:stretch>
        </p:blipFill>
        <p:spPr>
          <a:xfrm>
            <a:off x="675249" y="-669227"/>
            <a:ext cx="8229600" cy="9222717"/>
          </a:xfrm>
        </p:spPr>
      </p:pic>
    </p:spTree>
    <p:extLst>
      <p:ext uri="{BB962C8B-B14F-4D97-AF65-F5344CB8AC3E}">
        <p14:creationId xmlns:p14="http://schemas.microsoft.com/office/powerpoint/2010/main" val="344646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D.  2 Types of Immunity</a:t>
            </a:r>
            <a:br>
              <a:rPr lang="en-US" u="sng" dirty="0" smtClean="0"/>
            </a:br>
            <a:r>
              <a:rPr lang="en-US" u="sng" dirty="0" smtClean="0"/>
              <a:t>Immunity is the inability of a pathogen to infect an organism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45076"/>
            <a:ext cx="4038600" cy="4181087"/>
          </a:xfrm>
        </p:spPr>
        <p:txBody>
          <a:bodyPr/>
          <a:lstStyle/>
          <a:p>
            <a:r>
              <a:rPr lang="en-US" b="1" u="sng" dirty="0" smtClean="0"/>
              <a:t>Passive Immunity</a:t>
            </a:r>
          </a:p>
          <a:p>
            <a:pPr lvl="1"/>
            <a:r>
              <a:rPr lang="en-US" dirty="0" smtClean="0"/>
              <a:t>Does not require and immune response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Genetic immunity</a:t>
            </a:r>
          </a:p>
          <a:p>
            <a:pPr lvl="1"/>
            <a:r>
              <a:rPr lang="en-US" dirty="0" smtClean="0"/>
              <a:t>breastfeeding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45076"/>
            <a:ext cx="4038600" cy="4181087"/>
          </a:xfrm>
        </p:spPr>
        <p:txBody>
          <a:bodyPr/>
          <a:lstStyle/>
          <a:p>
            <a:r>
              <a:rPr lang="en-US" b="1" u="sng" dirty="0" smtClean="0"/>
              <a:t>Active Immunity</a:t>
            </a:r>
          </a:p>
          <a:p>
            <a:pPr lvl="1"/>
            <a:r>
              <a:rPr lang="en-US" dirty="0" smtClean="0"/>
              <a:t>Occurs as a result of an immune system response to foreign antigens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Vaccines</a:t>
            </a:r>
          </a:p>
          <a:p>
            <a:pPr lvl="1"/>
            <a:r>
              <a:rPr lang="en-US" dirty="0" smtClean="0"/>
              <a:t>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 Types of Human Defenses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58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1. Nonspecific defense </a:t>
            </a:r>
          </a:p>
          <a:p>
            <a:pPr marL="971550" lvl="1" indent="-514350">
              <a:buAutoNum type="alphaLcPeriod"/>
            </a:pPr>
            <a:r>
              <a:rPr lang="en-US" dirty="0" smtClean="0"/>
              <a:t>Skin (largest one)</a:t>
            </a:r>
          </a:p>
          <a:p>
            <a:pPr marL="1200150" lvl="2" indent="-342900">
              <a:buFontTx/>
              <a:buChar char="-"/>
            </a:pPr>
            <a:r>
              <a:rPr lang="en-US" dirty="0" smtClean="0"/>
              <a:t>Openings tears, saliva, mucus, oils.  Secretions have Lysozyme the break down cell walls</a:t>
            </a:r>
          </a:p>
          <a:p>
            <a:pPr marL="1200150" lvl="2" indent="-342900">
              <a:buFontTx/>
              <a:buChar char="-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88" y="3813125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7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276"/>
            <a:ext cx="8229600" cy="5852888"/>
          </a:xfrm>
        </p:spPr>
        <p:txBody>
          <a:bodyPr/>
          <a:lstStyle/>
          <a:p>
            <a:pPr marL="400050">
              <a:buFontTx/>
              <a:buChar char="-"/>
            </a:pPr>
            <a:r>
              <a:rPr lang="en-US" u="sng" dirty="0" smtClean="0"/>
              <a:t>b.</a:t>
            </a:r>
            <a:r>
              <a:rPr lang="en-US" u="sng" dirty="0" smtClean="0"/>
              <a:t> Inflammatory response and fever</a:t>
            </a:r>
          </a:p>
          <a:p>
            <a:pPr marL="800100" lvl="1">
              <a:buFontTx/>
              <a:buChar char="-"/>
            </a:pPr>
            <a:r>
              <a:rPr lang="en-US" dirty="0" smtClean="0"/>
              <a:t>If pathogen gets past skin – they trigger Mast Cells to release </a:t>
            </a:r>
            <a:r>
              <a:rPr lang="en-US" u="sng" dirty="0" smtClean="0"/>
              <a:t>histamines</a:t>
            </a:r>
            <a:r>
              <a:rPr lang="en-US" dirty="0" smtClean="0"/>
              <a:t>.</a:t>
            </a:r>
          </a:p>
          <a:p>
            <a:pPr marL="800100" lvl="1">
              <a:buFontTx/>
              <a:buChar char="-"/>
            </a:pPr>
            <a:r>
              <a:rPr lang="en-US" dirty="0" smtClean="0"/>
              <a:t>Histamines – increase blood flow – make capillaries leakier!</a:t>
            </a:r>
          </a:p>
          <a:p>
            <a:pPr marL="800100" lvl="1">
              <a:buFontTx/>
              <a:buChar char="-"/>
            </a:pPr>
            <a:r>
              <a:rPr lang="en-US" dirty="0" smtClean="0"/>
              <a:t>White blood cells travel to pathogen to engulf and destroy. </a:t>
            </a:r>
          </a:p>
          <a:p>
            <a:pPr marL="800100" lvl="1">
              <a:buFontTx/>
              <a:buChar char="-"/>
            </a:pPr>
            <a:r>
              <a:rPr lang="en-US" dirty="0" smtClean="0"/>
              <a:t>Temperature increase also follows</a:t>
            </a:r>
          </a:p>
          <a:p>
            <a:pPr marL="1200150" lvl="2">
              <a:buFontTx/>
              <a:buChar char="-"/>
            </a:pPr>
            <a:r>
              <a:rPr lang="en-US" u="sng" dirty="0" smtClean="0"/>
              <a:t>Low fever </a:t>
            </a:r>
            <a:r>
              <a:rPr lang="en-US" dirty="0" smtClean="0"/>
              <a:t>– 101 and below – Good</a:t>
            </a:r>
          </a:p>
          <a:p>
            <a:pPr marL="1657350" lvl="3">
              <a:buFontTx/>
              <a:buChar char="-"/>
            </a:pPr>
            <a:r>
              <a:rPr lang="en-US" dirty="0" smtClean="0"/>
              <a:t>Increases WBC and decreased pathogen</a:t>
            </a:r>
          </a:p>
          <a:p>
            <a:pPr marL="1200150" lvl="2">
              <a:buFontTx/>
              <a:buChar char="-"/>
            </a:pPr>
            <a:r>
              <a:rPr lang="en-US" u="sng" dirty="0" smtClean="0"/>
              <a:t>High fevers </a:t>
            </a:r>
            <a:r>
              <a:rPr lang="en-US" dirty="0" smtClean="0"/>
              <a:t>– 102 and above are dangerous</a:t>
            </a:r>
          </a:p>
          <a:p>
            <a:pPr marL="1657350" lvl="3">
              <a:buFontTx/>
              <a:buChar char="-"/>
            </a:pPr>
            <a:r>
              <a:rPr lang="en-US" dirty="0" smtClean="0"/>
              <a:t>Beyond the </a:t>
            </a:r>
            <a:r>
              <a:rPr lang="en-US" dirty="0" err="1" smtClean="0"/>
              <a:t>hypothalmus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49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805" r="-22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838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940" r="-14940"/>
          <a:stretch>
            <a:fillRect/>
          </a:stretch>
        </p:blipFill>
        <p:spPr>
          <a:xfrm>
            <a:off x="-943003" y="274638"/>
            <a:ext cx="10087003" cy="5547463"/>
          </a:xfrm>
        </p:spPr>
      </p:pic>
    </p:spTree>
    <p:extLst>
      <p:ext uri="{BB962C8B-B14F-4D97-AF65-F5344CB8AC3E}">
        <p14:creationId xmlns:p14="http://schemas.microsoft.com/office/powerpoint/2010/main" val="254698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828" r="-29828"/>
          <a:stretch>
            <a:fillRect/>
          </a:stretch>
        </p:blipFill>
        <p:spPr>
          <a:xfrm>
            <a:off x="-1118381" y="144676"/>
            <a:ext cx="10876194" cy="5981488"/>
          </a:xfrm>
        </p:spPr>
      </p:pic>
    </p:spTree>
    <p:extLst>
      <p:ext uri="{BB962C8B-B14F-4D97-AF65-F5344CB8AC3E}">
        <p14:creationId xmlns:p14="http://schemas.microsoft.com/office/powerpoint/2010/main" val="1046126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566" b="-7566"/>
          <a:stretch>
            <a:fillRect/>
          </a:stretch>
        </p:blipFill>
        <p:spPr>
          <a:xfrm>
            <a:off x="248194" y="1417284"/>
            <a:ext cx="8562200" cy="4708880"/>
          </a:xfrm>
        </p:spPr>
      </p:pic>
    </p:spTree>
    <p:extLst>
      <p:ext uri="{BB962C8B-B14F-4D97-AF65-F5344CB8AC3E}">
        <p14:creationId xmlns:p14="http://schemas.microsoft.com/office/powerpoint/2010/main" val="103476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0"/>
            <a:ext cx="9031458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2. Specific defense systems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a.  Recognizing “self” and “non-self”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 Antigens – foreign tag that triggers response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Lymphocytes – B cells and T cells (Main workers in specific defense)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u="sng" dirty="0" smtClean="0"/>
              <a:t>B cells </a:t>
            </a:r>
            <a:r>
              <a:rPr lang="en-US" dirty="0" smtClean="0"/>
              <a:t>– made in bone marrow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discover antigens in body fluids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u="sng" dirty="0" smtClean="0"/>
              <a:t>T cell </a:t>
            </a:r>
            <a:r>
              <a:rPr lang="en-US" dirty="0" smtClean="0"/>
              <a:t>– made in marrow and mature in 			thymus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have to be presented with a antigen by 			infected cells.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Watch how it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9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356" r="-8356"/>
          <a:stretch>
            <a:fillRect/>
          </a:stretch>
        </p:blipFill>
        <p:spPr>
          <a:xfrm>
            <a:off x="0" y="610850"/>
            <a:ext cx="10028544" cy="5515313"/>
          </a:xfrm>
        </p:spPr>
      </p:pic>
    </p:spTree>
    <p:extLst>
      <p:ext uri="{BB962C8B-B14F-4D97-AF65-F5344CB8AC3E}">
        <p14:creationId xmlns:p14="http://schemas.microsoft.com/office/powerpoint/2010/main" val="9008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B and T Cells work???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are always searching the body</a:t>
            </a:r>
          </a:p>
          <a:p>
            <a:r>
              <a:rPr lang="en-US" dirty="0" err="1" smtClean="0"/>
              <a:t>Humoral</a:t>
            </a:r>
            <a:r>
              <a:rPr lang="en-US" dirty="0" smtClean="0"/>
              <a:t> Response -  B cells – Traveling in blood stream</a:t>
            </a:r>
          </a:p>
          <a:p>
            <a:r>
              <a:rPr lang="en-US" dirty="0" smtClean="0"/>
              <a:t>Cellular Response – T Cells – Virus attacks a cell. </a:t>
            </a:r>
          </a:p>
          <a:p>
            <a:endParaRPr lang="en-US" dirty="0"/>
          </a:p>
          <a:p>
            <a:r>
              <a:rPr lang="en-US" dirty="0" smtClean="0"/>
              <a:t>Both can make memory cells that “never forget”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3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4982" r="-24982"/>
          <a:stretch>
            <a:fillRect/>
          </a:stretch>
        </p:blipFill>
        <p:spPr>
          <a:xfrm>
            <a:off x="-1793631" y="153450"/>
            <a:ext cx="12190945" cy="6704550"/>
          </a:xfrm>
        </p:spPr>
      </p:pic>
    </p:spTree>
    <p:extLst>
      <p:ext uri="{BB962C8B-B14F-4D97-AF65-F5344CB8AC3E}">
        <p14:creationId xmlns:p14="http://schemas.microsoft.com/office/powerpoint/2010/main" val="2329057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974" r="-44974"/>
          <a:stretch>
            <a:fillRect/>
          </a:stretch>
        </p:blipFill>
        <p:spPr>
          <a:xfrm>
            <a:off x="-1965458" y="137374"/>
            <a:ext cx="12399666" cy="6819339"/>
          </a:xfrm>
        </p:spPr>
      </p:pic>
    </p:spTree>
    <p:extLst>
      <p:ext uri="{BB962C8B-B14F-4D97-AF65-F5344CB8AC3E}">
        <p14:creationId xmlns:p14="http://schemas.microsoft.com/office/powerpoint/2010/main" val="75375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 Immune System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 Allergies “</a:t>
            </a:r>
            <a:r>
              <a:rPr lang="en-US" dirty="0" smtClean="0"/>
              <a:t>antigens”</a:t>
            </a:r>
            <a:r>
              <a:rPr lang="en-US" dirty="0" smtClean="0"/>
              <a:t>-  allergens (pollen, dander, peanuts) trigger inflammatory response</a:t>
            </a:r>
          </a:p>
          <a:p>
            <a:pPr lvl="1"/>
            <a:r>
              <a:rPr lang="en-US" dirty="0" smtClean="0"/>
              <a:t>Antihistamines help reduce histamine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Anaphylaxes – Abnormal amount of histamine released due to an antigen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7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964" r="-70964"/>
          <a:stretch>
            <a:fillRect/>
          </a:stretch>
        </p:blipFill>
        <p:spPr>
          <a:xfrm>
            <a:off x="-2388493" y="0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10" y="2620188"/>
            <a:ext cx="5657697" cy="423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8326"/>
            <a:ext cx="8229600" cy="5627838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smtClean="0"/>
              <a:t>Asthma – air passages narrow due to resp. infection, exercise, stress and allergens.</a:t>
            </a:r>
          </a:p>
          <a:p>
            <a:pPr marL="514350" indent="-514350">
              <a:buAutoNum type="arabicPeriod" startAt="2"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 smtClean="0"/>
          </a:p>
          <a:p>
            <a:pPr marL="514350" indent="-514350">
              <a:buAutoNum type="arabicPeriod" startAt="2"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 smtClean="0"/>
          </a:p>
          <a:p>
            <a:pPr marL="514350" indent="-514350">
              <a:buAutoNum type="arabicPeriod" startAt="2"/>
            </a:pPr>
            <a:r>
              <a:rPr lang="en-US" dirty="0" smtClean="0"/>
              <a:t>Autoimmune diseases</a:t>
            </a:r>
          </a:p>
          <a:p>
            <a:pPr marL="400050" lvl="1" indent="0">
              <a:buNone/>
            </a:pPr>
            <a:r>
              <a:rPr lang="en-US" dirty="0" smtClean="0"/>
              <a:t>- Type I diabetes, rheumatoid arthritis, lupus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04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6550"/>
            <a:ext cx="8229600" cy="55796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4. AIDS – retrovirus that weakens and destroys T 	cells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First suspected  due to rare infections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53" y="2404575"/>
            <a:ext cx="62611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each of these do?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972" r="-16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2123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631" r="-12631"/>
          <a:stretch>
            <a:fillRect/>
          </a:stretch>
        </p:blipFill>
        <p:spPr>
          <a:xfrm>
            <a:off x="-149119" y="594775"/>
            <a:ext cx="9736251" cy="5354563"/>
          </a:xfrm>
        </p:spPr>
      </p:pic>
    </p:spTree>
    <p:extLst>
      <p:ext uri="{BB962C8B-B14F-4D97-AF65-F5344CB8AC3E}">
        <p14:creationId xmlns:p14="http://schemas.microsoft.com/office/powerpoint/2010/main" val="4290872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0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Macrophages engulf pathogens and other cells.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862" r="5862"/>
          <a:stretch>
            <a:fillRect/>
          </a:stretch>
        </p:blipFill>
        <p:spPr>
          <a:xfrm>
            <a:off x="457200" y="1286000"/>
            <a:ext cx="8229600" cy="307032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530" y="3225212"/>
            <a:ext cx="4628394" cy="3688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93" y="3225212"/>
            <a:ext cx="5140737" cy="36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4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00" r="-2700"/>
          <a:stretch>
            <a:fillRect/>
          </a:stretch>
        </p:blipFill>
        <p:spPr>
          <a:xfrm>
            <a:off x="21567" y="884126"/>
            <a:ext cx="9122433" cy="5016987"/>
          </a:xfrm>
        </p:spPr>
      </p:pic>
    </p:spTree>
    <p:extLst>
      <p:ext uri="{BB962C8B-B14F-4D97-AF65-F5344CB8AC3E}">
        <p14:creationId xmlns:p14="http://schemas.microsoft.com/office/powerpoint/2010/main" val="17406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Antigen – Name Tag “hi my name is Jen!”</a:t>
            </a:r>
          </a:p>
          <a:p>
            <a:endParaRPr lang="en-US" dirty="0"/>
          </a:p>
          <a:p>
            <a:r>
              <a:rPr lang="en-US" dirty="0" smtClean="0"/>
              <a:t>Antibody – Body Guard – these can tag pathogens for destruction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1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550" r="-17550"/>
          <a:stretch>
            <a:fillRect/>
          </a:stretch>
        </p:blipFill>
        <p:spPr>
          <a:xfrm>
            <a:off x="-1037995" y="474950"/>
            <a:ext cx="11606358" cy="6383050"/>
          </a:xfrm>
        </p:spPr>
      </p:pic>
    </p:spTree>
    <p:extLst>
      <p:ext uri="{BB962C8B-B14F-4D97-AF65-F5344CB8AC3E}">
        <p14:creationId xmlns:p14="http://schemas.microsoft.com/office/powerpoint/2010/main" val="217356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A. Functions	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Prevent infection</a:t>
            </a:r>
          </a:p>
          <a:p>
            <a:pPr marL="514350" indent="-514350">
              <a:buAutoNum type="arabicPeriod"/>
            </a:pPr>
            <a:r>
              <a:rPr lang="en-US" dirty="0" smtClean="0"/>
              <a:t>Recognize and destroy foreign matter.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Germs</a:t>
            </a:r>
          </a:p>
          <a:p>
            <a:pPr marL="800100" lvl="2" indent="0">
              <a:buNone/>
            </a:pPr>
            <a:r>
              <a:rPr lang="en-US" dirty="0" smtClean="0"/>
              <a:t>- Viruses</a:t>
            </a:r>
          </a:p>
          <a:p>
            <a:pPr marL="800100" lvl="2" indent="0">
              <a:buNone/>
            </a:pPr>
            <a:r>
              <a:rPr lang="en-US" dirty="0" smtClean="0"/>
              <a:t>- Bacteria</a:t>
            </a:r>
          </a:p>
          <a:p>
            <a:pPr marL="800100" lvl="2" indent="0">
              <a:buNone/>
            </a:pPr>
            <a:r>
              <a:rPr lang="en-US" dirty="0" smtClean="0"/>
              <a:t>- Protozoa</a:t>
            </a:r>
          </a:p>
          <a:p>
            <a:pPr marL="800100" lvl="2" indent="0">
              <a:buNone/>
            </a:pPr>
            <a:r>
              <a:rPr lang="en-US" dirty="0" smtClean="0"/>
              <a:t>- fungi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26866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891" r="-25891"/>
          <a:stretch>
            <a:fillRect/>
          </a:stretch>
        </p:blipFill>
        <p:spPr>
          <a:xfrm>
            <a:off x="-1517121" y="274638"/>
            <a:ext cx="11692137" cy="6430225"/>
          </a:xfrm>
        </p:spPr>
      </p:pic>
    </p:spTree>
    <p:extLst>
      <p:ext uri="{BB962C8B-B14F-4D97-AF65-F5344CB8AC3E}">
        <p14:creationId xmlns:p14="http://schemas.microsoft.com/office/powerpoint/2010/main" val="703125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378</Words>
  <Application>Microsoft Macintosh PowerPoint</Application>
  <PresentationFormat>On-screen Show (4:3)</PresentationFormat>
  <Paragraphs>91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III.  Immune System</vt:lpstr>
      <vt:lpstr>PowerPoint Presentation</vt:lpstr>
      <vt:lpstr>What do each of these do?</vt:lpstr>
      <vt:lpstr>Macrophages engulf pathogens and other cells. </vt:lpstr>
      <vt:lpstr>PowerPoint Presentation</vt:lpstr>
      <vt:lpstr>Remember</vt:lpstr>
      <vt:lpstr>PowerPoint Presentation</vt:lpstr>
      <vt:lpstr>A. Functions </vt:lpstr>
      <vt:lpstr>PowerPoint Presentation</vt:lpstr>
      <vt:lpstr>PowerPoint Presentation</vt:lpstr>
      <vt:lpstr>B.  What can weaken Immune System?</vt:lpstr>
      <vt:lpstr>C. 2 Types of Diseases</vt:lpstr>
      <vt:lpstr>PowerPoint Presentation</vt:lpstr>
      <vt:lpstr>PowerPoint Presentation</vt:lpstr>
      <vt:lpstr>D.  2 Types of Immunity Immunity is the inability of a pathogen to infect an organism</vt:lpstr>
      <vt:lpstr>E. Types of Human Defenses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B and T Cells work???</vt:lpstr>
      <vt:lpstr>PowerPoint Presentation</vt:lpstr>
      <vt:lpstr>PowerPoint Presentation</vt:lpstr>
      <vt:lpstr>F.  Immune System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RH3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RH3 RH3</dc:creator>
  <cp:lastModifiedBy>RH3 RH3</cp:lastModifiedBy>
  <cp:revision>15</cp:revision>
  <dcterms:created xsi:type="dcterms:W3CDTF">2016-04-26T11:48:32Z</dcterms:created>
  <dcterms:modified xsi:type="dcterms:W3CDTF">2016-04-27T13:41:13Z</dcterms:modified>
</cp:coreProperties>
</file>