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D9A4-D39F-41F8-A575-3474559AE92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A9AA-FE3B-4003-A471-794B6354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921" y="1143000"/>
            <a:ext cx="7772400" cy="3352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Taxonomy: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6" y="1569660"/>
            <a:ext cx="3600450" cy="47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7180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TAXONOMY</a:t>
            </a:r>
          </a:p>
          <a:p>
            <a:r>
              <a:rPr lang="en-US" sz="4800" dirty="0" smtClean="0"/>
              <a:t>The Science of Classification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68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Plante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Eukaryote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Autotrophic</a:t>
            </a:r>
          </a:p>
          <a:p>
            <a:r>
              <a:rPr lang="en-US" dirty="0" smtClean="0"/>
              <a:t>Mostly Terrestrial</a:t>
            </a:r>
          </a:p>
          <a:p>
            <a:r>
              <a:rPr lang="en-US" dirty="0" smtClean="0"/>
              <a:t>Asexual and sexual </a:t>
            </a:r>
          </a:p>
          <a:p>
            <a:r>
              <a:rPr lang="en-US" dirty="0" smtClean="0"/>
              <a:t>Non-motile</a:t>
            </a:r>
          </a:p>
          <a:p>
            <a:endParaRPr lang="en-US" dirty="0"/>
          </a:p>
          <a:p>
            <a:r>
              <a:rPr lang="en-US" dirty="0" smtClean="0"/>
              <a:t>Ex: mosses, ferns, conifers</a:t>
            </a:r>
          </a:p>
          <a:p>
            <a:pPr marL="0" indent="0">
              <a:buNone/>
            </a:pPr>
            <a:r>
              <a:rPr lang="en-US" dirty="0" smtClean="0"/>
              <a:t> and flowering plants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3" y="3505200"/>
            <a:ext cx="3656013" cy="274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93" y="19431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Kingdom </a:t>
            </a:r>
            <a:r>
              <a:rPr lang="en-US" dirty="0" err="1" smtClean="0"/>
              <a:t>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Eukaryote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Heterotrophic</a:t>
            </a:r>
          </a:p>
          <a:p>
            <a:r>
              <a:rPr lang="en-US" dirty="0" smtClean="0"/>
              <a:t>Terrestrial, Aquatic</a:t>
            </a:r>
          </a:p>
          <a:p>
            <a:r>
              <a:rPr lang="en-US" dirty="0" smtClean="0"/>
              <a:t>Sexual and asexual</a:t>
            </a:r>
          </a:p>
          <a:p>
            <a:r>
              <a:rPr lang="en-US" dirty="0" smtClean="0"/>
              <a:t>Motile</a:t>
            </a:r>
          </a:p>
          <a:p>
            <a:endParaRPr lang="en-US" dirty="0"/>
          </a:p>
          <a:p>
            <a:r>
              <a:rPr lang="en-US" dirty="0" smtClean="0"/>
              <a:t>Ex: sponges, jellyfish, worms, starfish, insects, reptiles, birds, mammals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34" y="335756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88" y="23611"/>
            <a:ext cx="43411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22" y="5719762"/>
            <a:ext cx="14978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60" y="3252787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384-322 B.C. – Aristotle</a:t>
            </a:r>
          </a:p>
          <a:p>
            <a:pPr lvl="1"/>
            <a:r>
              <a:rPr lang="en-US" dirty="0" smtClean="0"/>
              <a:t>Created scheme</a:t>
            </a:r>
          </a:p>
          <a:p>
            <a:pPr lvl="1"/>
            <a:r>
              <a:rPr lang="en-US" dirty="0" smtClean="0"/>
              <a:t>Two groups</a:t>
            </a:r>
          </a:p>
          <a:p>
            <a:pPr lvl="2"/>
            <a:r>
              <a:rPr lang="en-US" dirty="0" smtClean="0"/>
              <a:t>Animal- Land, air, water</a:t>
            </a:r>
          </a:p>
          <a:p>
            <a:pPr lvl="2"/>
            <a:r>
              <a:rPr lang="en-US" dirty="0" smtClean="0"/>
              <a:t>Plant – herbs, shrubs, trees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 smtClean="0"/>
              <a:t>What kind of problems could this create?</a:t>
            </a:r>
          </a:p>
          <a:p>
            <a:pPr lvl="3"/>
            <a:r>
              <a:rPr lang="en-US" dirty="0" smtClean="0"/>
              <a:t>Tall grasses?  Frogs?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81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/>
              <a:t>1700’s Linnaeus</a:t>
            </a:r>
            <a:endParaRPr lang="en-US" u="sng" dirty="0" smtClean="0"/>
          </a:p>
          <a:p>
            <a:pPr lvl="1"/>
            <a:r>
              <a:rPr lang="en-US" dirty="0" smtClean="0"/>
              <a:t>Established a simple system</a:t>
            </a:r>
          </a:p>
          <a:p>
            <a:pPr lvl="1"/>
            <a:r>
              <a:rPr lang="en-US" dirty="0" smtClean="0"/>
              <a:t>Base on structural similarities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Binomial Nomenclature </a:t>
            </a:r>
            <a:r>
              <a:rPr lang="en-US" dirty="0" smtClean="0"/>
              <a:t>– 2 name naming system – still used today</a:t>
            </a:r>
          </a:p>
          <a:p>
            <a:pPr lvl="1"/>
            <a:r>
              <a:rPr lang="en-US" dirty="0" smtClean="0"/>
              <a:t>Created groups called taxa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Human Beings=</a:t>
            </a:r>
            <a:r>
              <a:rPr lang="en-US" sz="2000" i="1" dirty="0">
                <a:solidFill>
                  <a:srgbClr val="FF0000"/>
                </a:solidFill>
              </a:rPr>
              <a:t>Homo </a:t>
            </a:r>
            <a:r>
              <a:rPr lang="en-US" sz="2000" i="1" dirty="0" smtClean="0">
                <a:solidFill>
                  <a:srgbClr val="FF0000"/>
                </a:solidFill>
              </a:rPr>
              <a:t>sapiens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Frog=</a:t>
            </a:r>
            <a:r>
              <a:rPr lang="en-US" sz="2000" i="1" dirty="0" err="1">
                <a:solidFill>
                  <a:srgbClr val="FF0000"/>
                </a:solidFill>
              </a:rPr>
              <a:t>Rana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tigrina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Mustard=</a:t>
            </a:r>
            <a:r>
              <a:rPr lang="en-US" sz="2000" i="1" dirty="0" err="1" smtClean="0">
                <a:solidFill>
                  <a:srgbClr val="FF0000"/>
                </a:solidFill>
              </a:rPr>
              <a:t>Barrasica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compestris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48000" cy="33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Levels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96831"/>
              </p:ext>
            </p:extLst>
          </p:nvPr>
        </p:nvGraphicFramePr>
        <p:xfrm>
          <a:off x="2" y="1397000"/>
          <a:ext cx="914399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8"/>
                <a:gridCol w="1600200"/>
                <a:gridCol w="1251857"/>
                <a:gridCol w="1415143"/>
                <a:gridCol w="1197427"/>
                <a:gridCol w="1306285"/>
                <a:gridCol w="13062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Squashed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Kingdom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Phylum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Class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Order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Family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Genus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Animalia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Echinodermata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Asteroidea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Forcipulatida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Asteriidae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Asterias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rubens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81263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424608"/>
              </p:ext>
            </p:extLst>
          </p:nvPr>
        </p:nvGraphicFramePr>
        <p:xfrm>
          <a:off x="0" y="-21465"/>
          <a:ext cx="9144000" cy="3805309"/>
        </p:xfrm>
        <a:graphic>
          <a:graphicData uri="http://schemas.openxmlformats.org/drawingml/2006/table">
            <a:tbl>
              <a:tblPr/>
              <a:tblGrid>
                <a:gridCol w="2645645"/>
                <a:gridCol w="1392955"/>
                <a:gridCol w="2209800"/>
                <a:gridCol w="1371600"/>
                <a:gridCol w="1524000"/>
              </a:tblGrid>
              <a:tr h="215522">
                <a:tc gridSpan="5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56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Verdana"/>
                        </a:rPr>
                        <a:t>Man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Verdana"/>
                        </a:rPr>
                        <a:t>Box Elder Tree 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Verdana"/>
                        </a:rPr>
                        <a:t>Bobcat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Verdana"/>
                        </a:rPr>
                        <a:t>Canadian lynx 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K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ingdom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Animalia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Plantea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Animalia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Animalia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P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hylum</a:t>
                      </a:r>
                      <a:endParaRPr lang="en-US" sz="1400" b="1" dirty="0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Chordata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Anthophyta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Chordata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Chordata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C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lass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Mammalian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  <a:latin typeface="Verdana"/>
                        </a:rPr>
                        <a:t>Dicotyledonae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Mammalia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Mammalia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O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rder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Primates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Sapindales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  <a:latin typeface="Verdana"/>
                        </a:rPr>
                        <a:t>Carnivora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Carnivora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F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amily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Hominidae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Aceracae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Felidae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Felidae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83268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G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enus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Homo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Acer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Lynx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Lynx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pecies</a:t>
                      </a:r>
                      <a:endParaRPr lang="en-US" sz="1400" b="1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sapiens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nugundo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/>
                        </a:rPr>
                        <a:t>rufus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  <a:latin typeface="Verdana"/>
                        </a:rPr>
                        <a:t>canadensis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466975" cy="28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93" y="4113033"/>
            <a:ext cx="3172093" cy="22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16" y="4800600"/>
            <a:ext cx="2582610" cy="20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41314"/>
            <a:ext cx="2808042" cy="18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Kingdom…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Domains</a:t>
            </a:r>
          </a:p>
          <a:p>
            <a:pPr lvl="1"/>
            <a:r>
              <a:rPr lang="en-US" dirty="0" smtClean="0"/>
              <a:t>Bacteria, </a:t>
            </a:r>
            <a:r>
              <a:rPr lang="en-US" dirty="0" err="1" smtClean="0"/>
              <a:t>Archae</a:t>
            </a:r>
            <a:r>
              <a:rPr lang="en-US" dirty="0" smtClean="0"/>
              <a:t> and </a:t>
            </a:r>
            <a:r>
              <a:rPr lang="en-US" dirty="0" err="1" smtClean="0"/>
              <a:t>Eu</a:t>
            </a:r>
            <a:r>
              <a:rPr lang="en-US" dirty="0" err="1" smtClean="0"/>
              <a:t>karya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92" y="2743200"/>
            <a:ext cx="4048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Monera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</a:p>
          <a:p>
            <a:r>
              <a:rPr lang="en-US" dirty="0" smtClean="0"/>
              <a:t>Heterotrophic and autotrophic</a:t>
            </a:r>
          </a:p>
          <a:p>
            <a:r>
              <a:rPr lang="en-US" dirty="0" smtClean="0"/>
              <a:t>Anaerobic and aerobic</a:t>
            </a:r>
          </a:p>
          <a:p>
            <a:r>
              <a:rPr lang="en-US" dirty="0" smtClean="0"/>
              <a:t>Aquatic, terrestrial, in air</a:t>
            </a:r>
          </a:p>
          <a:p>
            <a:r>
              <a:rPr lang="en-US" dirty="0" smtClean="0"/>
              <a:t>Mostly asexual</a:t>
            </a:r>
          </a:p>
          <a:p>
            <a:r>
              <a:rPr lang="en-US" dirty="0" smtClean="0"/>
              <a:t>Mostly non-</a:t>
            </a:r>
            <a:r>
              <a:rPr lang="en-US" dirty="0" err="1" smtClean="0"/>
              <a:t>motial</a:t>
            </a:r>
            <a:endParaRPr lang="en-US" dirty="0" smtClean="0"/>
          </a:p>
          <a:p>
            <a:pPr lvl="1"/>
            <a:r>
              <a:rPr lang="en-US" dirty="0" smtClean="0"/>
              <a:t>Ex: bacteria, </a:t>
            </a:r>
            <a:r>
              <a:rPr lang="en-US" dirty="0" err="1" smtClean="0"/>
              <a:t>archebacteria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3477"/>
            <a:ext cx="2181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8902"/>
            <a:ext cx="2484436" cy="282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Kingdom 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Eukaryotes </a:t>
            </a:r>
          </a:p>
          <a:p>
            <a:r>
              <a:rPr lang="en-US" dirty="0" smtClean="0"/>
              <a:t>Hetero and Auto</a:t>
            </a:r>
          </a:p>
          <a:p>
            <a:r>
              <a:rPr lang="en-US" dirty="0" smtClean="0"/>
              <a:t>Unicellular</a:t>
            </a:r>
          </a:p>
          <a:p>
            <a:r>
              <a:rPr lang="en-US" dirty="0" smtClean="0"/>
              <a:t>Mostly aquatic</a:t>
            </a:r>
          </a:p>
          <a:p>
            <a:r>
              <a:rPr lang="en-US" dirty="0" smtClean="0"/>
              <a:t>Mostly asexual</a:t>
            </a:r>
          </a:p>
          <a:p>
            <a:r>
              <a:rPr lang="en-US" dirty="0" smtClean="0"/>
              <a:t>Motile and </a:t>
            </a:r>
            <a:r>
              <a:rPr lang="en-US" dirty="0" smtClean="0"/>
              <a:t>non-motile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</a:t>
            </a:r>
            <a:r>
              <a:rPr lang="en-US" dirty="0" smtClean="0"/>
              <a:t>: </a:t>
            </a:r>
            <a:r>
              <a:rPr lang="en-US" dirty="0" smtClean="0"/>
              <a:t>protozoa</a:t>
            </a:r>
            <a:r>
              <a:rPr lang="en-US" dirty="0" smtClean="0"/>
              <a:t>, slime </a:t>
            </a:r>
            <a:r>
              <a:rPr lang="en-US" dirty="0" smtClean="0"/>
              <a:t>molds, </a:t>
            </a:r>
            <a:r>
              <a:rPr lang="en-US" dirty="0" smtClean="0"/>
              <a:t>algae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2" y="2076450"/>
            <a:ext cx="3452812" cy="29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9" y="22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3375517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Kingdom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Eukaryote</a:t>
            </a:r>
          </a:p>
          <a:p>
            <a:r>
              <a:rPr lang="en-US" dirty="0" smtClean="0"/>
              <a:t>Heterotrophic</a:t>
            </a:r>
          </a:p>
          <a:p>
            <a:r>
              <a:rPr lang="en-US" dirty="0" smtClean="0"/>
              <a:t>Unicellular and Multi</a:t>
            </a:r>
          </a:p>
          <a:p>
            <a:r>
              <a:rPr lang="en-US" dirty="0" smtClean="0"/>
              <a:t>Asexual and sexual</a:t>
            </a:r>
          </a:p>
          <a:p>
            <a:r>
              <a:rPr lang="en-US" dirty="0" smtClean="0"/>
              <a:t>non-motile</a:t>
            </a:r>
          </a:p>
          <a:p>
            <a:endParaRPr lang="en-US" dirty="0"/>
          </a:p>
          <a:p>
            <a:r>
              <a:rPr lang="en-US" dirty="0" smtClean="0"/>
              <a:t>Mushrooms, bread molds, yeasts, rust, puffballs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190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990850" cy="241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03" y="3483735"/>
            <a:ext cx="18859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276</Words>
  <Application>Microsoft Office PowerPoint</Application>
  <PresentationFormat>On-screen Show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Taxonomy: </vt:lpstr>
      <vt:lpstr>History of classification</vt:lpstr>
      <vt:lpstr>PowerPoint Presentation</vt:lpstr>
      <vt:lpstr>Modern Day Levels of Classification</vt:lpstr>
      <vt:lpstr>PowerPoint Presentation</vt:lpstr>
      <vt:lpstr>Before Kingdom…</vt:lpstr>
      <vt:lpstr>Kingdom Monera</vt:lpstr>
      <vt:lpstr>Kingdom Protista</vt:lpstr>
      <vt:lpstr>Kingdom Fungi</vt:lpstr>
      <vt:lpstr>Kingdom Plante</vt:lpstr>
      <vt:lpstr>Kingdom Animalia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Taxonomy: Ch 16 and 17 Bacteria, Archeabacteria, Protists, and Plants</dc:title>
  <dc:creator>Susan Snyder</dc:creator>
  <cp:lastModifiedBy>Susan Snyder</cp:lastModifiedBy>
  <cp:revision>14</cp:revision>
  <dcterms:created xsi:type="dcterms:W3CDTF">2012-04-09T15:40:26Z</dcterms:created>
  <dcterms:modified xsi:type="dcterms:W3CDTF">2012-04-16T13:59:18Z</dcterms:modified>
</cp:coreProperties>
</file>