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3" r:id="rId4"/>
    <p:sldId id="258" r:id="rId5"/>
    <p:sldId id="259" r:id="rId6"/>
    <p:sldId id="272" r:id="rId7"/>
    <p:sldId id="274" r:id="rId8"/>
    <p:sldId id="275" r:id="rId9"/>
    <p:sldId id="269" r:id="rId10"/>
    <p:sldId id="268" r:id="rId11"/>
    <p:sldId id="261" r:id="rId12"/>
    <p:sldId id="276" r:id="rId13"/>
    <p:sldId id="263" r:id="rId14"/>
    <p:sldId id="264" r:id="rId15"/>
    <p:sldId id="265" r:id="rId16"/>
    <p:sldId id="270" r:id="rId17"/>
    <p:sldId id="271" r:id="rId18"/>
    <p:sldId id="266" r:id="rId19"/>
    <p:sldId id="262" r:id="rId20"/>
    <p:sldId id="27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B6206A-38F0-4228-9B8F-632D00FBC61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664B10-C2B4-440B-9EE2-CCD54B719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7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48CAA-4092-0F48-9760-ECCE24FDA290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CEDF9-7350-4E4D-ADE0-8F8D815D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4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1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0DD7-D8A9-4C2D-B65A-4198E862635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5ACB-9C11-4CBD-A4DD-F8FBB1378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acts.randomhistory.com/2008/11/10_pregnancy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1025"/>
            <a:ext cx="7772400" cy="213677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C0066"/>
                </a:solidFill>
              </a:rPr>
              <a:t>Unit II Part 3:</a:t>
            </a:r>
            <a:br>
              <a:rPr lang="en-US" sz="5400" b="1" dirty="0" smtClean="0">
                <a:solidFill>
                  <a:srgbClr val="CC0066"/>
                </a:solidFill>
              </a:rPr>
            </a:br>
            <a:r>
              <a:rPr lang="en-US" sz="5400" b="1" dirty="0" smtClean="0">
                <a:solidFill>
                  <a:srgbClr val="CC0066"/>
                </a:solidFill>
              </a:rPr>
              <a:t>Female Reproductive System</a:t>
            </a:r>
            <a:endParaRPr lang="en-US" sz="5400" b="1" dirty="0">
              <a:solidFill>
                <a:srgbClr val="CC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encrypted-tbn2.google.com/images?q=tbn:ANd9GcSdkKC45yT4p-UsEXghHmqphTUPv_L0tTHz2EXqEUlimFeK3B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05" y="304800"/>
            <a:ext cx="29501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321" r="-13321"/>
          <a:stretch>
            <a:fillRect/>
          </a:stretch>
        </p:blipFill>
        <p:spPr>
          <a:xfrm>
            <a:off x="-1524000" y="0"/>
            <a:ext cx="12109144" cy="6659563"/>
          </a:xfrm>
        </p:spPr>
      </p:pic>
    </p:spTree>
    <p:extLst>
      <p:ext uri="{BB962C8B-B14F-4D97-AF65-F5344CB8AC3E}">
        <p14:creationId xmlns:p14="http://schemas.microsoft.com/office/powerpoint/2010/main" val="24740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C0066"/>
                </a:solidFill>
              </a:rPr>
              <a:t>D</a:t>
            </a:r>
            <a:r>
              <a:rPr lang="en-US" b="1" dirty="0" smtClean="0">
                <a:solidFill>
                  <a:srgbClr val="CC0066"/>
                </a:solidFill>
              </a:rPr>
              <a:t>. </a:t>
            </a:r>
            <a:r>
              <a:rPr lang="en-US" b="1" dirty="0" smtClean="0">
                <a:solidFill>
                  <a:srgbClr val="CC0066"/>
                </a:solidFill>
              </a:rPr>
              <a:t>The Menstrual (28-day) Cycle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Days 1-5:  </a:t>
            </a:r>
            <a:r>
              <a:rPr lang="en-US" dirty="0" smtClean="0">
                <a:solidFill>
                  <a:srgbClr val="CC0066"/>
                </a:solidFill>
              </a:rPr>
              <a:t>FLOW PHASE</a:t>
            </a:r>
            <a:r>
              <a:rPr lang="en-US" dirty="0" smtClean="0"/>
              <a:t>:  The uterine lining is shed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Days </a:t>
            </a:r>
            <a:r>
              <a:rPr lang="en-US" dirty="0" smtClean="0"/>
              <a:t>6-14:  </a:t>
            </a:r>
            <a:r>
              <a:rPr lang="en-US" dirty="0" smtClean="0">
                <a:solidFill>
                  <a:srgbClr val="CC0066"/>
                </a:solidFill>
              </a:rPr>
              <a:t>FOLLICULAR PHASE</a:t>
            </a:r>
            <a:r>
              <a:rPr lang="en-US" dirty="0" smtClean="0"/>
              <a:t>:  The endometrial lining thickens.  Ovulation (the release of the new egg) occurs.  </a:t>
            </a:r>
          </a:p>
          <a:p>
            <a:r>
              <a:rPr lang="en-US" dirty="0" smtClean="0"/>
              <a:t>Days 14-28:  </a:t>
            </a:r>
            <a:r>
              <a:rPr lang="en-US" dirty="0" smtClean="0">
                <a:solidFill>
                  <a:srgbClr val="CC0066"/>
                </a:solidFill>
              </a:rPr>
              <a:t>LUTEAL PHASE</a:t>
            </a:r>
            <a:r>
              <a:rPr lang="en-US" dirty="0" smtClean="0"/>
              <a:t>: </a:t>
            </a:r>
            <a:r>
              <a:rPr lang="en-US" dirty="0" smtClean="0"/>
              <a:t>endometrium </a:t>
            </a:r>
            <a:r>
              <a:rPr lang="en-US" dirty="0" smtClean="0"/>
              <a:t>is prepared for pregnancy.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the egg is not fertilized, the uterine lining is shed…Day 1 (Flow Phase)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95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9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5562600" cy="65563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CC0066"/>
                </a:solidFill>
              </a:rPr>
              <a:t> </a:t>
            </a:r>
            <a:r>
              <a:rPr lang="en-US" sz="4800" b="1" dirty="0" smtClean="0">
                <a:solidFill>
                  <a:srgbClr val="CC0066"/>
                </a:solidFill>
              </a:rPr>
              <a:t>E. </a:t>
            </a:r>
            <a:r>
              <a:rPr lang="en-US" sz="4800" b="1" dirty="0" smtClean="0">
                <a:solidFill>
                  <a:srgbClr val="CC0066"/>
                </a:solidFill>
              </a:rPr>
              <a:t>Pregnancy /</a:t>
            </a:r>
            <a:br>
              <a:rPr lang="en-US" sz="4800" b="1" dirty="0" smtClean="0">
                <a:solidFill>
                  <a:srgbClr val="CC0066"/>
                </a:solidFill>
              </a:rPr>
            </a:br>
            <a:r>
              <a:rPr lang="en-US" sz="4800" b="1" dirty="0" smtClean="0">
                <a:solidFill>
                  <a:srgbClr val="CC0066"/>
                </a:solidFill>
              </a:rPr>
              <a:t>Gestation</a:t>
            </a:r>
            <a:endParaRPr lang="en-US" sz="4800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If the egg is fertilized by a sperm cell, </a:t>
            </a:r>
            <a:r>
              <a:rPr lang="en-US" dirty="0" smtClean="0">
                <a:solidFill>
                  <a:srgbClr val="FF0000"/>
                </a:solidFill>
              </a:rPr>
              <a:t>a zygote forms.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/>
              <a:t>A </a:t>
            </a:r>
            <a:r>
              <a:rPr lang="en-US" dirty="0" smtClean="0"/>
              <a:t>hollow ball of cells forms and implants in the lining of the uterus.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Blastocyst - </a:t>
            </a: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smtClean="0">
                <a:solidFill>
                  <a:srgbClr val="FF0000"/>
                </a:solidFill>
              </a:rPr>
              <a:t>layers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endoderm (digestive system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2. mesoderm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muscles)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smtClean="0">
                <a:solidFill>
                  <a:srgbClr val="FF0000"/>
                </a:solidFill>
              </a:rPr>
              <a:t>ectoderm </a:t>
            </a:r>
            <a:r>
              <a:rPr lang="en-US" dirty="0" smtClean="0">
                <a:solidFill>
                  <a:srgbClr val="FF0000"/>
                </a:solidFill>
              </a:rPr>
              <a:t>(skin &amp; nerves).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15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228851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7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934200" cy="519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143000"/>
            <a:ext cx="54292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8817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5" y="3056900"/>
            <a:ext cx="2886700" cy="288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0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4553" r="-64553"/>
          <a:stretch>
            <a:fillRect/>
          </a:stretch>
        </p:blipFill>
        <p:spPr>
          <a:xfrm>
            <a:off x="-1295400" y="228600"/>
            <a:ext cx="11734800" cy="6453688"/>
          </a:xfrm>
        </p:spPr>
      </p:pic>
    </p:spTree>
    <p:extLst>
      <p:ext uri="{BB962C8B-B14F-4D97-AF65-F5344CB8AC3E}">
        <p14:creationId xmlns:p14="http://schemas.microsoft.com/office/powerpoint/2010/main" val="31095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715" r="-18715"/>
          <a:stretch>
            <a:fillRect/>
          </a:stretch>
        </p:blipFill>
        <p:spPr>
          <a:xfrm>
            <a:off x="-1143000" y="457200"/>
            <a:ext cx="11201400" cy="6160338"/>
          </a:xfrm>
        </p:spPr>
      </p:pic>
    </p:spTree>
    <p:extLst>
      <p:ext uri="{BB962C8B-B14F-4D97-AF65-F5344CB8AC3E}">
        <p14:creationId xmlns:p14="http://schemas.microsoft.com/office/powerpoint/2010/main" val="20461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" b="6087"/>
          <a:stretch/>
        </p:blipFill>
        <p:spPr bwMode="auto">
          <a:xfrm>
            <a:off x="228600" y="152400"/>
            <a:ext cx="8763000" cy="57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24 Random </a:t>
            </a:r>
            <a:r>
              <a:rPr lang="en-US" dirty="0">
                <a:hlinkClick r:id="rId3"/>
              </a:rPr>
              <a:t>F</a:t>
            </a:r>
            <a:r>
              <a:rPr lang="en-US" dirty="0" smtClean="0">
                <a:hlinkClick r:id="rId3"/>
              </a:rPr>
              <a:t>acts about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09283"/>
            <a:ext cx="4724400" cy="492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82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C0066"/>
                </a:solidFill>
              </a:rPr>
              <a:t>A</a:t>
            </a:r>
            <a:r>
              <a:rPr lang="en-US" b="1" dirty="0" smtClean="0">
                <a:solidFill>
                  <a:srgbClr val="CC0066"/>
                </a:solidFill>
              </a:rPr>
              <a:t>. Female </a:t>
            </a:r>
            <a:r>
              <a:rPr lang="en-US" b="1" dirty="0" smtClean="0">
                <a:solidFill>
                  <a:srgbClr val="CC0066"/>
                </a:solidFill>
              </a:rPr>
              <a:t>Reproductive Organs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7" y="1754981"/>
            <a:ext cx="3930683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1765867"/>
            <a:ext cx="4118787" cy="372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6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9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Ovaries, Fallopian Tubes, Uterus, Cervix, Vagina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8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474852" cy="36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training.seer.cancer.gov/images/anatomy/reproductive/reproductive_fe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C0066"/>
                </a:solidFill>
              </a:rPr>
              <a:t>B</a:t>
            </a:r>
            <a:r>
              <a:rPr lang="en-US" b="1" dirty="0" smtClean="0">
                <a:solidFill>
                  <a:srgbClr val="CC0066"/>
                </a:solidFill>
              </a:rPr>
              <a:t>. </a:t>
            </a:r>
            <a:r>
              <a:rPr lang="en-US" b="1" dirty="0" smtClean="0">
                <a:solidFill>
                  <a:srgbClr val="CC0066"/>
                </a:solidFill>
              </a:rPr>
              <a:t>Purposes of the </a:t>
            </a:r>
            <a:br>
              <a:rPr lang="en-US" b="1" dirty="0" smtClean="0">
                <a:solidFill>
                  <a:srgbClr val="CC0066"/>
                </a:solidFill>
              </a:rPr>
            </a:br>
            <a:r>
              <a:rPr lang="en-US" b="1" dirty="0" smtClean="0">
                <a:solidFill>
                  <a:srgbClr val="CC0066"/>
                </a:solidFill>
              </a:rPr>
              <a:t>Female Reproductive System </a:t>
            </a:r>
            <a:endParaRPr lang="en-US" b="1" dirty="0">
              <a:solidFill>
                <a:srgbClr val="CC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To </a:t>
            </a:r>
            <a:r>
              <a:rPr lang="en-US" dirty="0" smtClean="0"/>
              <a:t>produce egg cells (ova)</a:t>
            </a:r>
          </a:p>
          <a:p>
            <a:pPr marL="0" indent="0">
              <a:buNone/>
            </a:pPr>
            <a:r>
              <a:rPr lang="en-US" dirty="0" smtClean="0"/>
              <a:t>2. To </a:t>
            </a:r>
            <a:r>
              <a:rPr lang="en-US" dirty="0" smtClean="0"/>
              <a:t>support a developing embryo (baby) during pregnancy (gestation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Make Estrogen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wider </a:t>
            </a:r>
            <a:r>
              <a:rPr lang="en-US" dirty="0" smtClean="0"/>
              <a:t>hips, </a:t>
            </a:r>
            <a:r>
              <a:rPr lang="en-US" dirty="0" smtClean="0"/>
              <a:t>fat </a:t>
            </a:r>
            <a:r>
              <a:rPr lang="en-US" dirty="0" smtClean="0"/>
              <a:t>deposits, enlarged </a:t>
            </a:r>
            <a:r>
              <a:rPr lang="en-US" dirty="0"/>
              <a:t>b</a:t>
            </a:r>
            <a:r>
              <a:rPr lang="en-US" dirty="0" smtClean="0"/>
              <a:t>reasts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egg </a:t>
            </a:r>
            <a:r>
              <a:rPr lang="en-US" dirty="0" smtClean="0"/>
              <a:t>maturity.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Preps </a:t>
            </a:r>
            <a:r>
              <a:rPr lang="en-US" dirty="0" smtClean="0"/>
              <a:t>the uterus for pregnancy each </a:t>
            </a:r>
            <a:r>
              <a:rPr lang="en-US" dirty="0" smtClean="0"/>
              <a:t>	month, maintains </a:t>
            </a:r>
            <a:r>
              <a:rPr lang="en-US" dirty="0" smtClean="0"/>
              <a:t>the uterus during </a:t>
            </a:r>
            <a:r>
              <a:rPr lang="en-US" dirty="0" smtClean="0"/>
              <a:t>	pregnancy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"/>
            <a:ext cx="1371600" cy="10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4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.  </a:t>
            </a:r>
            <a:r>
              <a:rPr lang="en-US" dirty="0" smtClean="0"/>
              <a:t>Oogenesis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In </a:t>
            </a:r>
            <a:r>
              <a:rPr lang="en-US" dirty="0" smtClean="0"/>
              <a:t>womb, 2,000,000 germ cells (primary </a:t>
            </a:r>
            <a:r>
              <a:rPr lang="en-US" dirty="0" smtClean="0"/>
              <a:t>  	oocytes</a:t>
            </a:r>
            <a:r>
              <a:rPr lang="en-US" dirty="0" smtClean="0"/>
              <a:t>) in ovaries at Birth</a:t>
            </a:r>
          </a:p>
          <a:p>
            <a:pPr marL="0" indent="0">
              <a:buNone/>
            </a:pPr>
            <a:r>
              <a:rPr lang="en-US" dirty="0" smtClean="0"/>
              <a:t>- All </a:t>
            </a:r>
            <a:r>
              <a:rPr lang="en-US" dirty="0" smtClean="0"/>
              <a:t>halt in Pro I</a:t>
            </a:r>
          </a:p>
          <a:p>
            <a:pPr marL="0" indent="0">
              <a:buNone/>
            </a:pPr>
            <a:r>
              <a:rPr lang="en-US" dirty="0" smtClean="0"/>
              <a:t>- At </a:t>
            </a:r>
            <a:r>
              <a:rPr lang="en-US" dirty="0" smtClean="0"/>
              <a:t>puberty, 28 day cycle.  FSH tells egg to </a:t>
            </a:r>
            <a:r>
              <a:rPr lang="en-US" dirty="0" smtClean="0"/>
              <a:t>	complete </a:t>
            </a:r>
            <a:r>
              <a:rPr lang="en-US" dirty="0" smtClean="0"/>
              <a:t>first division stops at Meta II</a:t>
            </a:r>
          </a:p>
          <a:p>
            <a:pPr marL="0" indent="0">
              <a:buNone/>
            </a:pPr>
            <a:r>
              <a:rPr lang="en-US" dirty="0" smtClean="0"/>
              <a:t>- If </a:t>
            </a:r>
            <a:r>
              <a:rPr lang="en-US" dirty="0" smtClean="0"/>
              <a:t>fertilized, will divide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oogene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" y="-228600"/>
            <a:ext cx="9039225" cy="73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6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biologywarakwarak.files.wordpress.com/2011/10/gametogene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554"/>
            <a:ext cx="6952192" cy="67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4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2225" r="-62225"/>
          <a:stretch>
            <a:fillRect/>
          </a:stretch>
        </p:blipFill>
        <p:spPr>
          <a:xfrm>
            <a:off x="-1676400" y="0"/>
            <a:ext cx="12663258" cy="6964304"/>
          </a:xfrm>
        </p:spPr>
      </p:pic>
    </p:spTree>
    <p:extLst>
      <p:ext uri="{BB962C8B-B14F-4D97-AF65-F5344CB8AC3E}">
        <p14:creationId xmlns:p14="http://schemas.microsoft.com/office/powerpoint/2010/main" val="42463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183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Unit II Part 3: Female Reproductive System</vt:lpstr>
      <vt:lpstr>A. Female Reproductive Organs</vt:lpstr>
      <vt:lpstr>PowerPoint Presentation</vt:lpstr>
      <vt:lpstr>PowerPoint Presentation</vt:lpstr>
      <vt:lpstr>B. Purposes of the  Female Reproductive System </vt:lpstr>
      <vt:lpstr>C.  Oogenesis</vt:lpstr>
      <vt:lpstr>PowerPoint Presentation</vt:lpstr>
      <vt:lpstr>PowerPoint Presentation</vt:lpstr>
      <vt:lpstr>PowerPoint Presentation</vt:lpstr>
      <vt:lpstr>PowerPoint Presentation</vt:lpstr>
      <vt:lpstr>D. The Menstrual (28-day) Cycle</vt:lpstr>
      <vt:lpstr>PowerPoint Presentation</vt:lpstr>
      <vt:lpstr> E. Pregnancy / Gestation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Female  Reproductive  System</dc:title>
  <dc:creator>Kimberly G. Anderson</dc:creator>
  <cp:lastModifiedBy>Susan Snyder</cp:lastModifiedBy>
  <cp:revision>26</cp:revision>
  <cp:lastPrinted>2016-09-07T18:28:59Z</cp:lastPrinted>
  <dcterms:created xsi:type="dcterms:W3CDTF">2012-02-23T17:16:38Z</dcterms:created>
  <dcterms:modified xsi:type="dcterms:W3CDTF">2016-09-07T18:29:10Z</dcterms:modified>
</cp:coreProperties>
</file>