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F8EA-4EB7-734B-9C25-F8227C2FF238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B638-4CC5-4A4C-BEC3-F4C89DB3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7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F8EA-4EB7-734B-9C25-F8227C2FF238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B638-4CC5-4A4C-BEC3-F4C89DB3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F8EA-4EB7-734B-9C25-F8227C2FF238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B638-4CC5-4A4C-BEC3-F4C89DB3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F8EA-4EB7-734B-9C25-F8227C2FF238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B638-4CC5-4A4C-BEC3-F4C89DB3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F8EA-4EB7-734B-9C25-F8227C2FF238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B638-4CC5-4A4C-BEC3-F4C89DB3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0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F8EA-4EB7-734B-9C25-F8227C2FF238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B638-4CC5-4A4C-BEC3-F4C89DB3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F8EA-4EB7-734B-9C25-F8227C2FF238}" type="datetimeFigureOut">
              <a:rPr lang="en-US" smtClean="0"/>
              <a:t>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B638-4CC5-4A4C-BEC3-F4C89DB3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F8EA-4EB7-734B-9C25-F8227C2FF238}" type="datetimeFigureOut">
              <a:rPr lang="en-US" smtClean="0"/>
              <a:t>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B638-4CC5-4A4C-BEC3-F4C89DB3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6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F8EA-4EB7-734B-9C25-F8227C2FF238}" type="datetimeFigureOut">
              <a:rPr lang="en-US" smtClean="0"/>
              <a:t>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B638-4CC5-4A4C-BEC3-F4C89DB3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F8EA-4EB7-734B-9C25-F8227C2FF238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B638-4CC5-4A4C-BEC3-F4C89DB3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4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F8EA-4EB7-734B-9C25-F8227C2FF238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B638-4CC5-4A4C-BEC3-F4C89DB3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3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F8EA-4EB7-734B-9C25-F8227C2FF238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B638-4CC5-4A4C-BEC3-F4C89DB3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45"/>
            <a:ext cx="4165675" cy="325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41" y="2849451"/>
            <a:ext cx="6096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3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-38100"/>
            <a:ext cx="571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2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Asexual Reproduction in Plants</a:t>
            </a:r>
          </a:p>
          <a:p>
            <a:r>
              <a:rPr lang="en-US" dirty="0"/>
              <a:t>Many </a:t>
            </a:r>
            <a:r>
              <a:rPr lang="en-US" dirty="0" smtClean="0"/>
              <a:t>clone </a:t>
            </a:r>
            <a:r>
              <a:rPr lang="en-US" dirty="0"/>
              <a:t>themselves, a process called </a:t>
            </a:r>
            <a:r>
              <a:rPr lang="en-US" dirty="0">
                <a:solidFill>
                  <a:srgbClr val="FF0000"/>
                </a:solidFill>
              </a:rPr>
              <a:t>VEGETATIVE PROPAGATION </a:t>
            </a:r>
          </a:p>
          <a:p>
            <a:r>
              <a:rPr lang="en-US" dirty="0" smtClean="0"/>
              <a:t>blackberry </a:t>
            </a:r>
            <a:r>
              <a:rPr lang="en-US" dirty="0"/>
              <a:t>plants and other vine like plants send out runners, which grow into new plants </a:t>
            </a:r>
          </a:p>
          <a:p>
            <a:r>
              <a:rPr lang="en-US" dirty="0"/>
              <a:t>some plant clippings will grow into new plants </a:t>
            </a:r>
          </a:p>
          <a:p>
            <a:r>
              <a:rPr lang="en-US" dirty="0"/>
              <a:t>a Potato will grow into a new plant 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57700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50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58975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Perennials</a:t>
            </a:r>
            <a:r>
              <a:rPr lang="en-US" dirty="0"/>
              <a:t> - live </a:t>
            </a:r>
            <a:r>
              <a:rPr lang="en-US" dirty="0" smtClean="0"/>
              <a:t>several </a:t>
            </a:r>
            <a:r>
              <a:rPr lang="en-US" dirty="0"/>
              <a:t>years, and reproduce many times, woody plants are perennials </a:t>
            </a:r>
          </a:p>
          <a:p>
            <a:r>
              <a:rPr lang="en-US" dirty="0">
                <a:solidFill>
                  <a:srgbClr val="FF0000"/>
                </a:solidFill>
              </a:rPr>
              <a:t>Annuals</a:t>
            </a:r>
            <a:r>
              <a:rPr lang="en-US" dirty="0"/>
              <a:t> - a plant that completes its life cycle in one growing season (grows, flowers, reproduces and then dies) </a:t>
            </a:r>
          </a:p>
          <a:p>
            <a:r>
              <a:rPr lang="en-US" dirty="0">
                <a:solidFill>
                  <a:srgbClr val="FF0000"/>
                </a:solidFill>
              </a:rPr>
              <a:t>Biennials</a:t>
            </a:r>
            <a:r>
              <a:rPr lang="en-US" dirty="0"/>
              <a:t> - takes two growing seasons to complete, it reproduces in the second growing season </a:t>
            </a:r>
          </a:p>
          <a:p>
            <a:r>
              <a:rPr lang="en-US" dirty="0"/>
              <a:t>PRIMARY GROWTH makes a plant taller at roots and stems </a:t>
            </a:r>
          </a:p>
          <a:p>
            <a:r>
              <a:rPr lang="en-US" dirty="0"/>
              <a:t>SECONDARY GROWTH makes a plant wider, or adds woody tissue </a:t>
            </a:r>
          </a:p>
          <a:p>
            <a:r>
              <a:rPr lang="en-US" dirty="0"/>
              <a:t>Tree Rings tell the age of a tree, each ring represents a growing season. The photo shows a tree who has been through four growing seasons. The lighter thinner rings are winter periods. </a:t>
            </a:r>
          </a:p>
          <a:p>
            <a:r>
              <a:rPr lang="en-US" dirty="0"/>
              <a:t>VASCULAR CAMBIUM: area of the tree that makes more xylem and phloem and forms the annual rings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656" y="3684565"/>
            <a:ext cx="3810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0"/>
            <a:ext cx="44577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5973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Leaves</a:t>
            </a:r>
          </a:p>
          <a:p>
            <a:r>
              <a:rPr lang="en-US" dirty="0" smtClean="0"/>
              <a:t>Photosynthetic </a:t>
            </a:r>
            <a:r>
              <a:rPr lang="en-US" dirty="0"/>
              <a:t>organ of the plant, used to convert sunlight into food </a:t>
            </a:r>
            <a:endParaRPr lang="en-US" dirty="0" smtClean="0"/>
          </a:p>
          <a:p>
            <a:r>
              <a:rPr lang="en-US" dirty="0" smtClean="0"/>
              <a:t>Equation??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Stomata</a:t>
            </a:r>
            <a:r>
              <a:rPr lang="en-US" dirty="0"/>
              <a:t>: pores within the leaf that open to let CO</a:t>
            </a:r>
            <a:r>
              <a:rPr lang="en-US" baseline="-25000" dirty="0"/>
              <a:t>2</a:t>
            </a:r>
            <a:r>
              <a:rPr lang="en-US" dirty="0"/>
              <a:t> in and O</a:t>
            </a:r>
            <a:r>
              <a:rPr lang="en-US" baseline="-25000" dirty="0"/>
              <a:t>2</a:t>
            </a:r>
            <a:r>
              <a:rPr lang="en-US" dirty="0"/>
              <a:t> out. </a:t>
            </a:r>
            <a:r>
              <a:rPr lang="en-US" dirty="0">
                <a:solidFill>
                  <a:srgbClr val="FF0000"/>
                </a:solidFill>
              </a:rPr>
              <a:t>Guard cells </a:t>
            </a:r>
            <a:r>
              <a:rPr lang="en-US" dirty="0"/>
              <a:t>open and close. </a:t>
            </a:r>
          </a:p>
          <a:p>
            <a:r>
              <a:rPr lang="en-US" dirty="0">
                <a:solidFill>
                  <a:srgbClr val="FF0000"/>
                </a:solidFill>
              </a:rPr>
              <a:t>Cuticle</a:t>
            </a:r>
            <a:r>
              <a:rPr lang="en-US" dirty="0"/>
              <a:t>: waxy covering on leaf that prevents water loss </a:t>
            </a:r>
          </a:p>
          <a:p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36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walls - lignin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199"/>
            <a:ext cx="3305175" cy="24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01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21"/>
            <a:ext cx="8153400" cy="700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46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21" y="3596760"/>
            <a:ext cx="491331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0" y="3752180"/>
            <a:ext cx="2859272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3"/>
            <a:ext cx="61944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5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6" y="-38168"/>
            <a:ext cx="59629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415"/>
            <a:ext cx="4419600" cy="331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79" y="2071467"/>
            <a:ext cx="35718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03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629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Flower</a:t>
            </a:r>
          </a:p>
          <a:p>
            <a:r>
              <a:rPr lang="en-US" dirty="0"/>
              <a:t>Reproductive organ of the plant </a:t>
            </a:r>
          </a:p>
          <a:p>
            <a:r>
              <a:rPr lang="en-US" dirty="0"/>
              <a:t>Flowers are </a:t>
            </a:r>
            <a:r>
              <a:rPr lang="en-US" u="sng" dirty="0"/>
              <a:t>usually</a:t>
            </a:r>
            <a:r>
              <a:rPr lang="en-US" dirty="0"/>
              <a:t> both male and female </a:t>
            </a:r>
          </a:p>
          <a:p>
            <a:r>
              <a:rPr lang="en-US" u="sng" dirty="0" smtClean="0"/>
              <a:t>male</a:t>
            </a:r>
            <a:r>
              <a:rPr lang="en-US" dirty="0" smtClean="0"/>
              <a:t> </a:t>
            </a:r>
            <a:r>
              <a:rPr lang="en-US" dirty="0"/>
              <a:t>part of the flower is the </a:t>
            </a:r>
            <a:r>
              <a:rPr lang="en-US" dirty="0">
                <a:solidFill>
                  <a:srgbClr val="FF0000"/>
                </a:solidFill>
              </a:rPr>
              <a:t>STAMEN </a:t>
            </a:r>
          </a:p>
          <a:p>
            <a:r>
              <a:rPr lang="en-US" u="sng" dirty="0" smtClean="0"/>
              <a:t>female</a:t>
            </a:r>
            <a:r>
              <a:rPr lang="en-US" dirty="0" smtClean="0"/>
              <a:t> </a:t>
            </a:r>
            <a:r>
              <a:rPr lang="en-US" dirty="0"/>
              <a:t>part of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flower is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>
                <a:solidFill>
                  <a:srgbClr val="FF0000"/>
                </a:solidFill>
              </a:rPr>
              <a:t>PISTIL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38201"/>
            <a:ext cx="5638800" cy="424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60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0314"/>
            <a:ext cx="9144000" cy="740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Plant Reproduction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Pollen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stamen. </a:t>
            </a:r>
          </a:p>
          <a:p>
            <a:r>
              <a:rPr lang="en-US" dirty="0">
                <a:solidFill>
                  <a:schemeClr val="bg1"/>
                </a:solidFill>
              </a:rPr>
              <a:t>Pollen moves away from the plant via the wind or other pollinators (birds &amp; bees) </a:t>
            </a:r>
          </a:p>
          <a:p>
            <a:r>
              <a:rPr lang="en-US" dirty="0">
                <a:solidFill>
                  <a:schemeClr val="bg1"/>
                </a:solidFill>
              </a:rPr>
              <a:t>The pollen lands on the pistil of another plant and fertilizes the eggs within the ovary </a:t>
            </a:r>
          </a:p>
          <a:p>
            <a:r>
              <a:rPr lang="en-US" dirty="0">
                <a:solidFill>
                  <a:schemeClr val="bg1"/>
                </a:solidFill>
              </a:rPr>
              <a:t>The flower petals fall off, the ovary develops into a </a:t>
            </a:r>
            <a:r>
              <a:rPr lang="en-US" dirty="0"/>
              <a:t>FRUIT</a:t>
            </a:r>
            <a:r>
              <a:rPr lang="en-US" dirty="0">
                <a:solidFill>
                  <a:schemeClr val="bg1"/>
                </a:solidFill>
              </a:rPr>
              <a:t> that encloses the seeds </a:t>
            </a:r>
          </a:p>
          <a:p>
            <a:r>
              <a:rPr lang="en-US" dirty="0">
                <a:solidFill>
                  <a:schemeClr val="bg1"/>
                </a:solidFill>
              </a:rPr>
              <a:t>Fruits are dispersed in a variety of ways (wind, animals) </a:t>
            </a:r>
          </a:p>
          <a:p>
            <a:r>
              <a:rPr lang="en-US" dirty="0">
                <a:solidFill>
                  <a:schemeClr val="bg1"/>
                </a:solidFill>
              </a:rPr>
              <a:t>Fruits are not always edible, anything with a seed inside can be considered a fruit (helicopters, acorns, dandelions)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53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32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RH3 RH3</dc:creator>
  <cp:lastModifiedBy>RH3 RH3</cp:lastModifiedBy>
  <cp:revision>1</cp:revision>
  <dcterms:created xsi:type="dcterms:W3CDTF">2015-01-09T13:56:12Z</dcterms:created>
  <dcterms:modified xsi:type="dcterms:W3CDTF">2015-01-09T13:56:34Z</dcterms:modified>
</cp:coreProperties>
</file>